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1" r:id="rId3"/>
    <p:sldId id="263" r:id="rId4"/>
    <p:sldId id="267" r:id="rId5"/>
    <p:sldId id="269" r:id="rId6"/>
    <p:sldId id="270" r:id="rId7"/>
    <p:sldId id="277" r:id="rId8"/>
    <p:sldId id="290" r:id="rId9"/>
    <p:sldId id="279" r:id="rId10"/>
    <p:sldId id="280" r:id="rId11"/>
    <p:sldId id="282" r:id="rId12"/>
    <p:sldId id="29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 $17,707,095 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Sheet1!$A$2:$A$16</c:f>
              <c:strCache>
                <c:ptCount val="15"/>
                <c:pt idx="0">
                  <c:v>Region I</c:v>
                </c:pt>
                <c:pt idx="1">
                  <c:v>Region II</c:v>
                </c:pt>
                <c:pt idx="2">
                  <c:v>Region III</c:v>
                </c:pt>
                <c:pt idx="3">
                  <c:v>Region IV</c:v>
                </c:pt>
                <c:pt idx="4">
                  <c:v>Region V</c:v>
                </c:pt>
                <c:pt idx="5">
                  <c:v>Region VI</c:v>
                </c:pt>
                <c:pt idx="6">
                  <c:v>Region VII</c:v>
                </c:pt>
                <c:pt idx="7">
                  <c:v>Region VIII</c:v>
                </c:pt>
                <c:pt idx="8">
                  <c:v>Region IX</c:v>
                </c:pt>
                <c:pt idx="9">
                  <c:v>Region X</c:v>
                </c:pt>
                <c:pt idx="10">
                  <c:v>Region XI</c:v>
                </c:pt>
                <c:pt idx="11">
                  <c:v>Region XII</c:v>
                </c:pt>
                <c:pt idx="12">
                  <c:v>Region XIII</c:v>
                </c:pt>
                <c:pt idx="13">
                  <c:v>Region XIV</c:v>
                </c:pt>
                <c:pt idx="14">
                  <c:v>RAL</c:v>
                </c:pt>
              </c:strCache>
            </c:strRef>
          </c:cat>
          <c:val>
            <c:numRef>
              <c:f>Sheet1!$B$2:$B$16</c:f>
              <c:numCache>
                <c:formatCode>_("$"* #,##0_);_("$"* \(#,##0\);_("$"* "-"??_);_(@_)</c:formatCode>
                <c:ptCount val="15"/>
                <c:pt idx="0">
                  <c:v>976700</c:v>
                </c:pt>
                <c:pt idx="1">
                  <c:v>1180546</c:v>
                </c:pt>
                <c:pt idx="2">
                  <c:v>1744462</c:v>
                </c:pt>
                <c:pt idx="3">
                  <c:v>346440</c:v>
                </c:pt>
                <c:pt idx="4">
                  <c:v>2380056</c:v>
                </c:pt>
                <c:pt idx="5">
                  <c:v>2451758</c:v>
                </c:pt>
                <c:pt idx="6">
                  <c:v>1306508</c:v>
                </c:pt>
                <c:pt idx="7">
                  <c:v>2168152</c:v>
                </c:pt>
                <c:pt idx="8">
                  <c:v>1846185</c:v>
                </c:pt>
                <c:pt idx="9">
                  <c:v>1266411</c:v>
                </c:pt>
                <c:pt idx="10">
                  <c:v>145000</c:v>
                </c:pt>
                <c:pt idx="11">
                  <c:v>455149</c:v>
                </c:pt>
                <c:pt idx="12">
                  <c:v>267346</c:v>
                </c:pt>
                <c:pt idx="13">
                  <c:v>717888</c:v>
                </c:pt>
                <c:pt idx="14">
                  <c:v>454494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1A-458C-A305-B458E3169E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712126591"/>
        <c:axId val="1711285471"/>
      </c:barChart>
      <c:catAx>
        <c:axId val="1712126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1285471"/>
        <c:crosses val="autoZero"/>
        <c:auto val="1"/>
        <c:lblAlgn val="ctr"/>
        <c:lblOffset val="100"/>
        <c:noMultiLvlLbl val="0"/>
      </c:catAx>
      <c:valAx>
        <c:axId val="1711285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21265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0CC48-36F5-4147-84CA-DA332FD9CD30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EC261-2D27-40F5-B335-2D2308DCA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56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Mission: To improve the quality of life and to answer tomorrow’s questions through research today. 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Development of technical information to create standards and guidelines, which serve as the basis for testing and design practices around the world.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/>
              <a:t>Backbone to the Handbooks, </a:t>
            </a:r>
            <a:r>
              <a:rPr lang="en-US" altLang="en-US" i="1"/>
              <a:t>Journal</a:t>
            </a:r>
            <a:r>
              <a:rPr lang="en-US" altLang="en-US"/>
              <a:t>, Standards, Certification, and educational courses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590AB4-27AA-4359-BF53-9DA38DBAED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90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Expect</a:t>
            </a:r>
            <a:r>
              <a:rPr lang="en-US" baseline="0" dirty="0"/>
              <a:t> complaints and questions about Research Process, especially if you’re in a Region with less $ spent. Help members learn more about the process at www.ashrae.org/research. Read about current projects and those up for bid.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590AB4-27AA-4359-BF53-9DA38DBAED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701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</a:t>
            </a:r>
            <a:r>
              <a:rPr lang="en-US" baseline="0" dirty="0"/>
              <a:t> a member, what is important to you? How does ASHRAE support that?</a:t>
            </a:r>
          </a:p>
          <a:p>
            <a:endParaRPr lang="en-US" baseline="0" dirty="0"/>
          </a:p>
          <a:p>
            <a:r>
              <a:rPr lang="en-US" baseline="0" dirty="0"/>
              <a:t>*Research dollars are matched by ASHRAE with proceeds from the AHRI Expo each winter.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590AB4-27AA-4359-BF53-9DA38DBAED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52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386D-D596-43F8-8F7F-EC29E2E0A8BB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DE4D-DC37-4180-B29E-77B367E2BC8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" y="0"/>
            <a:ext cx="121811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74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354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386D-D596-43F8-8F7F-EC29E2E0A8BB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DE4D-DC37-4180-B29E-77B367E2BC8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387" y="5585093"/>
            <a:ext cx="1114297" cy="771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88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E386D-D596-43F8-8F7F-EC29E2E0A8BB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EDE4D-DC37-4180-B29E-77B367E2BC8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" y="0"/>
            <a:ext cx="121811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15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81325" y="1457325"/>
            <a:ext cx="68103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>
              <a:solidFill>
                <a:schemeClr val="bg1"/>
              </a:solidFill>
            </a:endParaRPr>
          </a:p>
          <a:p>
            <a:endParaRPr lang="en-US" sz="4000" dirty="0">
              <a:solidFill>
                <a:schemeClr val="bg1"/>
              </a:solidFill>
            </a:endParaRPr>
          </a:p>
          <a:p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The Funds of the RP Campaign</a:t>
            </a:r>
          </a:p>
        </p:txBody>
      </p:sp>
    </p:spTree>
    <p:extLst>
      <p:ext uri="{BB962C8B-B14F-4D97-AF65-F5344CB8AC3E}">
        <p14:creationId xmlns:p14="http://schemas.microsoft.com/office/powerpoint/2010/main" val="892141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ASHRAE Scholarships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Supporting the industry’s students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943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Appealing to Donors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tomorrow’s HVAC&amp;R engineers</a:t>
            </a:r>
          </a:p>
          <a:p>
            <a:pPr>
              <a:defRPr/>
            </a:pPr>
            <a:r>
              <a:rPr lang="en-US" dirty="0"/>
              <a:t>Chapter named Scholarships</a:t>
            </a:r>
          </a:p>
          <a:p>
            <a:pPr lvl="1">
              <a:defRPr/>
            </a:pPr>
            <a:r>
              <a:rPr lang="en-US" dirty="0"/>
              <a:t>Removes the work &amp; liability from the Chapter</a:t>
            </a:r>
          </a:p>
          <a:p>
            <a:pPr lvl="1">
              <a:defRPr/>
            </a:pPr>
            <a:r>
              <a:rPr lang="en-US" dirty="0"/>
              <a:t>Set 5% return on money</a:t>
            </a:r>
          </a:p>
          <a:p>
            <a:pPr lvl="1">
              <a:defRPr/>
            </a:pPr>
            <a:r>
              <a:rPr lang="en-US" dirty="0"/>
              <a:t>Chapter dictated criteria </a:t>
            </a:r>
          </a:p>
          <a:p>
            <a:pPr>
              <a:defRPr/>
            </a:pPr>
            <a:r>
              <a:rPr lang="en-US" dirty="0"/>
              <a:t>Newly raised funds count toward RP Goal</a:t>
            </a:r>
          </a:p>
          <a:p>
            <a:pPr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Unlike endowed funds, the 5% earned does not return to the Chapter’s goal each year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42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9C1F7-E8B0-5379-5F0E-A19D47F7A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46C93-C4C9-2BFD-A38A-2316EED8D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fund appeals to you the most as an ASHRAE member? Why?</a:t>
            </a:r>
          </a:p>
        </p:txBody>
      </p:sp>
    </p:spTree>
    <p:extLst>
      <p:ext uri="{BB962C8B-B14F-4D97-AF65-F5344CB8AC3E}">
        <p14:creationId xmlns:p14="http://schemas.microsoft.com/office/powerpoint/2010/main" val="2894114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Funds of the RP Campaign	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Research</a:t>
            </a:r>
          </a:p>
          <a:p>
            <a:r>
              <a:rPr lang="en-US" altLang="en-US" dirty="0"/>
              <a:t>Education (ASHRAE Learning Institute)</a:t>
            </a:r>
          </a:p>
          <a:p>
            <a:r>
              <a:rPr lang="en-US" altLang="en-US" dirty="0"/>
              <a:t>ASHRAE Foundation</a:t>
            </a:r>
          </a:p>
          <a:p>
            <a:pPr lvl="1"/>
            <a:r>
              <a:rPr lang="en-US" altLang="en-US" dirty="0"/>
              <a:t>Endowed Research</a:t>
            </a:r>
          </a:p>
          <a:p>
            <a:r>
              <a:rPr lang="en-US" altLang="en-US" dirty="0"/>
              <a:t>ASHRAE Scholarships</a:t>
            </a:r>
          </a:p>
        </p:txBody>
      </p:sp>
    </p:spTree>
    <p:extLst>
      <p:ext uri="{BB962C8B-B14F-4D97-AF65-F5344CB8AC3E}">
        <p14:creationId xmlns:p14="http://schemas.microsoft.com/office/powerpoint/2010/main" val="3604261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backbone of ASHRAE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007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backbone of ASHRAE</a:t>
            </a:r>
          </a:p>
          <a:p>
            <a:r>
              <a:rPr lang="en-US" dirty="0"/>
              <a:t>How it works:</a:t>
            </a:r>
          </a:p>
          <a:p>
            <a:pPr lvl="1"/>
            <a:r>
              <a:rPr lang="en-US" dirty="0"/>
              <a:t>Idea</a:t>
            </a:r>
          </a:p>
          <a:p>
            <a:pPr lvl="1">
              <a:defRPr/>
            </a:pPr>
            <a:r>
              <a:rPr lang="en-US" dirty="0"/>
              <a:t>Establishment of the Work Statement (project outline)</a:t>
            </a:r>
          </a:p>
          <a:p>
            <a:pPr lvl="1">
              <a:defRPr/>
            </a:pPr>
            <a:r>
              <a:rPr lang="en-US" dirty="0"/>
              <a:t>Approval process</a:t>
            </a:r>
          </a:p>
          <a:p>
            <a:pPr lvl="1">
              <a:defRPr/>
            </a:pPr>
            <a:r>
              <a:rPr lang="en-US" dirty="0"/>
              <a:t>Out for bid </a:t>
            </a:r>
          </a:p>
          <a:p>
            <a:pPr lvl="1">
              <a:defRPr/>
            </a:pPr>
            <a:r>
              <a:rPr lang="en-US" dirty="0"/>
              <a:t>Best (and not necessarily the cheapest) wins</a:t>
            </a:r>
          </a:p>
          <a:p>
            <a:pPr lvl="1">
              <a:defRPr/>
            </a:pPr>
            <a:r>
              <a:rPr lang="en-US" dirty="0"/>
              <a:t>Approved by Tech and BOD</a:t>
            </a:r>
          </a:p>
          <a:p>
            <a:pPr lvl="1"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RESULTS and APPLICATION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4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Dollars Spent by Region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D01AB50-A6DB-4243-B9E0-D726529B300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47351" y="1467279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A246C5-9879-42A4-A781-A93CD7CA6A1E}"/>
              </a:ext>
            </a:extLst>
          </p:cNvPr>
          <p:cNvSpPr txBox="1">
            <a:spLocks/>
          </p:cNvSpPr>
          <p:nvPr/>
        </p:nvSpPr>
        <p:spPr>
          <a:xfrm>
            <a:off x="4100384" y="5955456"/>
            <a:ext cx="10515600" cy="643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Every Region has Research!</a:t>
            </a:r>
          </a:p>
        </p:txBody>
      </p:sp>
    </p:spTree>
    <p:extLst>
      <p:ext uri="{BB962C8B-B14F-4D97-AF65-F5344CB8AC3E}">
        <p14:creationId xmlns:p14="http://schemas.microsoft.com/office/powerpoint/2010/main" val="2755477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Appealing to Donors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Think of ASHRAE without Research …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Think of the Industry without Research …</a:t>
            </a:r>
          </a:p>
          <a:p>
            <a:pPr lvl="1"/>
            <a:r>
              <a:rPr lang="en-US" altLang="en-US" dirty="0"/>
              <a:t>How would you do your job?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Money back to the Region</a:t>
            </a:r>
          </a:p>
          <a:p>
            <a:pPr lvl="1"/>
            <a:r>
              <a:rPr lang="en-US" altLang="en-US" dirty="0"/>
              <a:t>Their money back to their area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$1 donated = $2 to Research*</a:t>
            </a:r>
          </a:p>
          <a:p>
            <a:pPr lvl="1"/>
            <a:r>
              <a:rPr lang="en-US" altLang="en-US" dirty="0"/>
              <a:t>Not staff, not overhead, not promotional items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403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ASHRAE 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Endowments to support ASHRAE forever</a:t>
            </a:r>
          </a:p>
        </p:txBody>
      </p:sp>
    </p:spTree>
    <p:extLst>
      <p:ext uri="{BB962C8B-B14F-4D97-AF65-F5344CB8AC3E}">
        <p14:creationId xmlns:p14="http://schemas.microsoft.com/office/powerpoint/2010/main" val="2437389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ASHRAE 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Endowments to support ASHRAE forever</a:t>
            </a:r>
          </a:p>
          <a:p>
            <a:r>
              <a:rPr lang="en-US" dirty="0"/>
              <a:t>How it works:</a:t>
            </a:r>
          </a:p>
          <a:p>
            <a:pPr lvl="1"/>
            <a:r>
              <a:rPr lang="en-US" altLang="en-US" dirty="0"/>
              <a:t>Endowed = principal is invested forever; interest earned is spent on program</a:t>
            </a:r>
          </a:p>
          <a:p>
            <a:pPr lvl="1"/>
            <a:r>
              <a:rPr lang="en-US" altLang="en-US" dirty="0"/>
              <a:t>ASHRAE Interest Rate = 5%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1st year = RP Campaign credit for full amount</a:t>
            </a:r>
          </a:p>
          <a:p>
            <a:pPr lvl="1"/>
            <a:r>
              <a:rPr lang="en-US" altLang="en-US" dirty="0"/>
              <a:t>2</a:t>
            </a:r>
            <a:r>
              <a:rPr lang="en-US" altLang="en-US" baseline="30000" dirty="0"/>
              <a:t>nd</a:t>
            </a:r>
            <a:r>
              <a:rPr lang="en-US" altLang="en-US" dirty="0"/>
              <a:t> year+ = Campaign credit for 5% interest earned</a:t>
            </a:r>
          </a:p>
          <a:p>
            <a:pPr lvl="2"/>
            <a:r>
              <a:rPr lang="en-US" altLang="en-US" dirty="0"/>
              <a:t>Can be added to every year to build principal and increase interest!</a:t>
            </a:r>
          </a:p>
        </p:txBody>
      </p:sp>
    </p:spTree>
    <p:extLst>
      <p:ext uri="{BB962C8B-B14F-4D97-AF65-F5344CB8AC3E}">
        <p14:creationId xmlns:p14="http://schemas.microsoft.com/office/powerpoint/2010/main" val="4037665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Appealing to Donors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Honorariums or Memorials to thank dedicated Members</a:t>
            </a:r>
          </a:p>
          <a:p>
            <a:r>
              <a:rPr lang="en-US" altLang="en-US" dirty="0"/>
              <a:t>Investing of Chapter Funds from ‘better than normal’ Special Events</a:t>
            </a:r>
          </a:p>
          <a:p>
            <a:pPr lvl="1"/>
            <a:r>
              <a:rPr lang="en-US" altLang="en-US" dirty="0">
                <a:highlight>
                  <a:srgbClr val="FFFF00"/>
                </a:highlight>
              </a:rPr>
              <a:t>No more than 50% of annual Chapter Gift</a:t>
            </a:r>
          </a:p>
          <a:p>
            <a:r>
              <a:rPr lang="en-US" altLang="en-US" dirty="0"/>
              <a:t>Research is the largest endowment, but any fund of the Campaign may be endowed</a:t>
            </a:r>
          </a:p>
          <a:p>
            <a:r>
              <a:rPr lang="en-US" altLang="en-US" dirty="0"/>
              <a:t>Ensure support of your passion forever</a:t>
            </a:r>
          </a:p>
          <a:p>
            <a:pPr marL="766763" lvl="2" indent="0">
              <a:buFont typeface="Wingdings 2" panose="05020102010507070707" pitchFamily="18" charset="2"/>
              <a:buNone/>
            </a:pPr>
            <a:endParaRPr lang="en-US" altLang="en-US" dirty="0"/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443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470</Words>
  <Application>Microsoft Office PowerPoint</Application>
  <PresentationFormat>Widescreen</PresentationFormat>
  <Paragraphs>78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Wingdings 2</vt:lpstr>
      <vt:lpstr>Office Theme</vt:lpstr>
      <vt:lpstr>PowerPoint Presentation</vt:lpstr>
      <vt:lpstr>The Funds of the RP Campaign </vt:lpstr>
      <vt:lpstr>Research</vt:lpstr>
      <vt:lpstr>Research</vt:lpstr>
      <vt:lpstr>Research Dollars Spent by Region</vt:lpstr>
      <vt:lpstr>Appealing to Donors</vt:lpstr>
      <vt:lpstr>ASHRAE Foundation</vt:lpstr>
      <vt:lpstr>ASHRAE Foundation</vt:lpstr>
      <vt:lpstr>Appealing to Donors</vt:lpstr>
      <vt:lpstr>ASHRAE Scholarships</vt:lpstr>
      <vt:lpstr>Appealing to Donors</vt:lpstr>
      <vt:lpstr>Question</vt:lpstr>
    </vt:vector>
  </TitlesOfParts>
  <Company>ASHRAE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Joyce, Megan</dc:creator>
  <cp:lastModifiedBy>Rowan, Sami</cp:lastModifiedBy>
  <cp:revision>10</cp:revision>
  <dcterms:created xsi:type="dcterms:W3CDTF">2017-02-06T18:00:44Z</dcterms:created>
  <dcterms:modified xsi:type="dcterms:W3CDTF">2026-07-07T14:46:03Z</dcterms:modified>
</cp:coreProperties>
</file>